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18459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14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40413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408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56601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98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0169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1827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9958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6814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3224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042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41AF7-2E40-429F-8218-733644C29043}" type="datetimeFigureOut">
              <a:rPr lang="ko-KR" altLang="en-US" smtClean="0"/>
              <a:pPr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C7BF9-9955-468D-9E92-96F7A0177E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1997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836712"/>
            <a:ext cx="9144000" cy="1470025"/>
          </a:xfrm>
        </p:spPr>
        <p:txBody>
          <a:bodyPr>
            <a:noAutofit/>
          </a:bodyPr>
          <a:lstStyle/>
          <a:p>
            <a:r>
              <a:rPr lang="en-US" altLang="ko-KR" sz="2800" b="1" dirty="0"/>
              <a:t>DC cardioversion for persistent atrial </a:t>
            </a:r>
            <a:r>
              <a:rPr lang="en-US" altLang="ko-KR" sz="2800" b="1" dirty="0" smtClean="0"/>
              <a:t>fibrillation: complication registry </a:t>
            </a:r>
            <a:endParaRPr lang="ko-KR" altLang="en-US" sz="28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95736" y="400506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ko-KR" altLang="en-US" sz="2000" b="1" dirty="0" smtClean="0">
                <a:solidFill>
                  <a:schemeClr val="tx1"/>
                </a:solidFill>
                <a:latin typeface="+mn-ea"/>
              </a:rPr>
              <a:t>해운대백병원 </a:t>
            </a:r>
            <a:endParaRPr lang="en-US" altLang="ko-KR" sz="2000" b="1" dirty="0" smtClean="0">
              <a:solidFill>
                <a:schemeClr val="tx1"/>
              </a:solidFill>
              <a:latin typeface="+mn-ea"/>
            </a:endParaRPr>
          </a:p>
          <a:p>
            <a:pPr algn="r"/>
            <a:r>
              <a:rPr lang="ko-KR" altLang="en-US" sz="2000" b="1" dirty="0" smtClean="0">
                <a:solidFill>
                  <a:schemeClr val="tx1"/>
                </a:solidFill>
                <a:latin typeface="+mn-ea"/>
              </a:rPr>
              <a:t>김기훈 교수</a:t>
            </a:r>
            <a:endParaRPr lang="ko-KR" altLang="en-US" sz="20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664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ko-KR" dirty="0"/>
              <a:t>최근 가이드라인</a:t>
            </a:r>
            <a:r>
              <a:rPr lang="en-US" altLang="ko-KR" dirty="0"/>
              <a:t> (2020 ESC) </a:t>
            </a:r>
            <a:r>
              <a:rPr lang="ko-KR" altLang="ko-KR" dirty="0"/>
              <a:t>등에서는</a:t>
            </a:r>
            <a:r>
              <a:rPr lang="en-US" altLang="ko-KR" dirty="0"/>
              <a:t> AF</a:t>
            </a:r>
            <a:r>
              <a:rPr lang="ko-KR" altLang="ko-KR" dirty="0"/>
              <a:t>에 대한 적극적인 리듬치료를 권고하고 있다</a:t>
            </a:r>
            <a:r>
              <a:rPr lang="en-US" altLang="ko-KR" dirty="0"/>
              <a:t>. </a:t>
            </a:r>
            <a:r>
              <a:rPr lang="ko-KR" altLang="ko-KR" dirty="0"/>
              <a:t>그러나 어떤 범위의</a:t>
            </a:r>
            <a:r>
              <a:rPr lang="en-US" altLang="ko-KR" dirty="0"/>
              <a:t> AF</a:t>
            </a:r>
            <a:r>
              <a:rPr lang="ko-KR" altLang="ko-KR" dirty="0"/>
              <a:t>까지 리듬치료를 해야 하는지에 있어서는 불명확하다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AF</a:t>
            </a:r>
            <a:r>
              <a:rPr lang="ko-KR" altLang="en-US" dirty="0" smtClean="0"/>
              <a:t>의 만성화 정도</a:t>
            </a:r>
            <a:r>
              <a:rPr lang="en-US" altLang="ko-KR" dirty="0" smtClean="0"/>
              <a:t>, </a:t>
            </a:r>
            <a:r>
              <a:rPr lang="ko-KR" altLang="ko-KR" dirty="0"/>
              <a:t>기질적 </a:t>
            </a:r>
            <a:r>
              <a:rPr lang="ko-KR" altLang="ko-KR" dirty="0" smtClean="0"/>
              <a:t>변화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기저 </a:t>
            </a:r>
            <a:r>
              <a:rPr lang="ko-KR" altLang="ko-KR" dirty="0" err="1" smtClean="0"/>
              <a:t>심박수에</a:t>
            </a:r>
            <a:r>
              <a:rPr lang="ko-KR" altLang="ko-KR" dirty="0" smtClean="0"/>
              <a:t> </a:t>
            </a:r>
            <a:r>
              <a:rPr lang="ko-KR" altLang="ko-KR" dirty="0"/>
              <a:t>대한 </a:t>
            </a:r>
            <a:r>
              <a:rPr lang="ko-KR" altLang="ko-KR" dirty="0" smtClean="0"/>
              <a:t>고려도 </a:t>
            </a:r>
            <a:r>
              <a:rPr lang="ko-KR" altLang="ko-KR" dirty="0"/>
              <a:t>있어야겠다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목적</a:t>
            </a:r>
            <a:r>
              <a:rPr lang="en-US" altLang="ko-KR" dirty="0" smtClean="0"/>
              <a:t>: DC cardioversion</a:t>
            </a:r>
            <a:r>
              <a:rPr lang="ko-KR" altLang="en-US" dirty="0" smtClean="0"/>
              <a:t>의 심각한 합병증 발생의 위험인자를 확인한다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910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확인사항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Baseline characteristics: </a:t>
            </a:r>
            <a:r>
              <a:rPr lang="ko-KR" altLang="en-US" dirty="0" smtClean="0"/>
              <a:t>나이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성별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기저질환 </a:t>
            </a:r>
            <a:r>
              <a:rPr lang="en-US" altLang="ko-KR" dirty="0" smtClean="0"/>
              <a:t>(</a:t>
            </a:r>
            <a:r>
              <a:rPr lang="ko-KR" altLang="en-US" dirty="0" smtClean="0"/>
              <a:t>고혈압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당뇨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심부전</a:t>
            </a:r>
            <a:r>
              <a:rPr lang="en-US" altLang="ko-KR" dirty="0" smtClean="0"/>
              <a:t>, </a:t>
            </a:r>
            <a:r>
              <a:rPr lang="ko-KR" altLang="en-US" dirty="0" smtClean="0"/>
              <a:t>판막질환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심혈관질환</a:t>
            </a:r>
            <a:r>
              <a:rPr lang="en-US" altLang="ko-KR" dirty="0" smtClean="0"/>
              <a:t>, </a:t>
            </a:r>
            <a:r>
              <a:rPr lang="ko-KR" altLang="en-US" dirty="0" smtClean="0"/>
              <a:t>뇌졸중</a:t>
            </a:r>
            <a:r>
              <a:rPr lang="en-US" altLang="ko-KR" dirty="0" smtClean="0"/>
              <a:t>), </a:t>
            </a:r>
            <a:r>
              <a:rPr lang="ko-KR" altLang="en-US" dirty="0" err="1" smtClean="0"/>
              <a:t>투약력</a:t>
            </a:r>
            <a:r>
              <a:rPr lang="ko-KR" altLang="en-US" dirty="0" smtClean="0"/>
              <a:t> </a:t>
            </a:r>
            <a:r>
              <a:rPr lang="en-US" altLang="ko-KR" dirty="0" smtClean="0"/>
              <a:t>(ACEI/ARB, BB, NDCCB/DCCB, statin, </a:t>
            </a:r>
            <a:r>
              <a:rPr lang="en-US" altLang="ko-KR" dirty="0" err="1" smtClean="0"/>
              <a:t>asa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clopidogrel</a:t>
            </a:r>
            <a:r>
              <a:rPr lang="en-US" altLang="ko-KR" dirty="0" smtClean="0"/>
              <a:t>, warfarin (DC version </a:t>
            </a:r>
            <a:r>
              <a:rPr lang="ko-KR" altLang="en-US" dirty="0" smtClean="0"/>
              <a:t>때 </a:t>
            </a:r>
            <a:r>
              <a:rPr lang="en-US" altLang="ko-KR" dirty="0" smtClean="0"/>
              <a:t>INR), </a:t>
            </a:r>
            <a:r>
              <a:rPr lang="en-US" altLang="ko-KR" dirty="0" err="1" smtClean="0"/>
              <a:t>noac</a:t>
            </a:r>
            <a:r>
              <a:rPr lang="en-US" altLang="ko-KR" dirty="0" smtClean="0"/>
              <a:t> </a:t>
            </a:r>
            <a:r>
              <a:rPr lang="ko-KR" altLang="en-US" dirty="0" smtClean="0"/>
              <a:t>종류</a:t>
            </a:r>
            <a:r>
              <a:rPr lang="en-US" altLang="ko-KR" dirty="0" smtClean="0"/>
              <a:t>/</a:t>
            </a:r>
            <a:r>
              <a:rPr lang="ko-KR" altLang="en-US" dirty="0" smtClean="0"/>
              <a:t>용량 </a:t>
            </a:r>
            <a:r>
              <a:rPr lang="ko-KR" altLang="en-US" dirty="0" err="1" smtClean="0"/>
              <a:t>항부정맥제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디곡신</a:t>
            </a:r>
            <a:r>
              <a:rPr lang="en-US" altLang="ko-KR" dirty="0" smtClean="0"/>
              <a:t>), CHA2DS2-VASc score), DC version </a:t>
            </a:r>
            <a:r>
              <a:rPr lang="ko-KR" altLang="en-US" dirty="0" smtClean="0"/>
              <a:t>전 </a:t>
            </a:r>
            <a:r>
              <a:rPr lang="ko-KR" altLang="en-US" dirty="0" err="1" smtClean="0"/>
              <a:t>항응고제</a:t>
            </a:r>
            <a:r>
              <a:rPr lang="ko-KR" altLang="en-US" dirty="0" smtClean="0"/>
              <a:t> 사용기간</a:t>
            </a:r>
            <a:r>
              <a:rPr lang="en-US" altLang="ko-KR" dirty="0" smtClean="0"/>
              <a:t>, TTE (EF, LA size (mm), LA volume (ml), LV mass (g)), </a:t>
            </a:r>
            <a:r>
              <a:rPr lang="ko-KR" altLang="en-US" dirty="0" smtClean="0"/>
              <a:t>기존 </a:t>
            </a:r>
            <a:r>
              <a:rPr lang="en-US" altLang="ko-KR" dirty="0" smtClean="0"/>
              <a:t>AF</a:t>
            </a:r>
            <a:r>
              <a:rPr lang="ko-KR" altLang="en-US" dirty="0" smtClean="0"/>
              <a:t>의 만성화된 기간</a:t>
            </a:r>
            <a:r>
              <a:rPr lang="en-US" altLang="ko-KR" dirty="0" smtClean="0"/>
              <a:t>, ablation </a:t>
            </a:r>
            <a:r>
              <a:rPr lang="ko-KR" altLang="en-US" dirty="0" err="1" smtClean="0"/>
              <a:t>과거력</a:t>
            </a:r>
            <a:r>
              <a:rPr lang="ko-KR" altLang="en-US" dirty="0" smtClean="0"/>
              <a:t> </a:t>
            </a:r>
            <a:r>
              <a:rPr lang="en-US" altLang="ko-KR" dirty="0" smtClean="0"/>
              <a:t>(AF, AFL)</a:t>
            </a:r>
          </a:p>
          <a:p>
            <a:endParaRPr lang="en-US" altLang="ko-KR" dirty="0"/>
          </a:p>
          <a:p>
            <a:r>
              <a:rPr lang="ko-KR" altLang="en-US" dirty="0" smtClean="0"/>
              <a:t>처음 방문 때 심전도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심박수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가능하면 </a:t>
            </a:r>
            <a:r>
              <a:rPr lang="en-US" altLang="ko-KR" dirty="0" smtClean="0"/>
              <a:t>2</a:t>
            </a:r>
            <a:r>
              <a:rPr lang="ko-KR" altLang="en-US" dirty="0" smtClean="0"/>
              <a:t>번 이상의 평균</a:t>
            </a:r>
            <a:r>
              <a:rPr lang="en-US" altLang="ko-KR" dirty="0" smtClean="0"/>
              <a:t>), (</a:t>
            </a:r>
            <a:r>
              <a:rPr lang="ko-KR" altLang="en-US" dirty="0" smtClean="0"/>
              <a:t>검사 한 경우</a:t>
            </a:r>
            <a:r>
              <a:rPr lang="en-US" altLang="ko-KR" dirty="0" smtClean="0"/>
              <a:t>) </a:t>
            </a:r>
            <a:r>
              <a:rPr lang="ko-KR" altLang="en-US" dirty="0" err="1" smtClean="0"/>
              <a:t>홀터</a:t>
            </a:r>
            <a:r>
              <a:rPr lang="ko-KR" altLang="en-US" dirty="0" smtClean="0"/>
              <a:t> </a:t>
            </a:r>
            <a:r>
              <a:rPr lang="en-US" altLang="ko-KR" dirty="0" smtClean="0"/>
              <a:t>(average </a:t>
            </a:r>
            <a:r>
              <a:rPr lang="ko-KR" altLang="en-US" dirty="0" err="1" smtClean="0"/>
              <a:t>심박수</a:t>
            </a:r>
            <a:r>
              <a:rPr lang="en-US" altLang="ko-KR" dirty="0" smtClean="0"/>
              <a:t>, longest pause/</a:t>
            </a:r>
            <a:r>
              <a:rPr lang="ko-KR" altLang="en-US" dirty="0" smtClean="0"/>
              <a:t>초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r>
              <a:rPr lang="ko-KR" altLang="en-US" dirty="0" smtClean="0"/>
              <a:t>합병증 기록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임시 박동기가 필요한 일시적 심한 </a:t>
            </a:r>
            <a:r>
              <a:rPr lang="ko-KR" altLang="en-US" dirty="0" err="1" smtClean="0"/>
              <a:t>서맥</a:t>
            </a:r>
            <a:r>
              <a:rPr lang="en-US" altLang="ko-KR" dirty="0" smtClean="0"/>
              <a:t>, DC version </a:t>
            </a:r>
            <a:r>
              <a:rPr lang="ko-KR" altLang="en-US" dirty="0" smtClean="0"/>
              <a:t>후 </a:t>
            </a:r>
            <a:r>
              <a:rPr lang="en-US" altLang="ko-KR" dirty="0" smtClean="0"/>
              <a:t>1</a:t>
            </a:r>
            <a:r>
              <a:rPr lang="ko-KR" altLang="en-US" dirty="0" smtClean="0"/>
              <a:t>년 이내 </a:t>
            </a:r>
            <a:r>
              <a:rPr lang="en-US" altLang="ko-KR" dirty="0" smtClean="0"/>
              <a:t>SSS</a:t>
            </a:r>
            <a:r>
              <a:rPr lang="ko-KR" altLang="en-US" dirty="0" smtClean="0"/>
              <a:t>이나 </a:t>
            </a:r>
            <a:r>
              <a:rPr lang="ko-KR" altLang="en-US" dirty="0" err="1" smtClean="0"/>
              <a:t>방실차단이</a:t>
            </a:r>
            <a:r>
              <a:rPr lang="ko-KR" altLang="en-US" dirty="0" smtClean="0"/>
              <a:t> 확인되어 </a:t>
            </a:r>
            <a:r>
              <a:rPr lang="ko-KR" altLang="en-US" dirty="0" err="1" smtClean="0"/>
              <a:t>심박동기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제세동기 혹은</a:t>
            </a:r>
            <a:r>
              <a:rPr lang="en-US" altLang="ko-KR" dirty="0" smtClean="0"/>
              <a:t> CRT </a:t>
            </a:r>
            <a:r>
              <a:rPr lang="ko-KR" altLang="en-US" dirty="0" smtClean="0"/>
              <a:t>삽입</a:t>
            </a:r>
            <a:r>
              <a:rPr lang="en-US" altLang="ko-KR" dirty="0" smtClean="0"/>
              <a:t>), </a:t>
            </a:r>
            <a:r>
              <a:rPr lang="ko-KR" altLang="en-US" dirty="0" smtClean="0"/>
              <a:t>뇌졸중</a:t>
            </a:r>
            <a:r>
              <a:rPr lang="en-US" altLang="ko-KR" dirty="0" smtClean="0"/>
              <a:t>/</a:t>
            </a:r>
            <a:r>
              <a:rPr lang="ko-KR" altLang="en-US" dirty="0" smtClean="0"/>
              <a:t>뇌출혈</a:t>
            </a:r>
            <a:r>
              <a:rPr lang="en-US" altLang="ko-KR" dirty="0" smtClean="0"/>
              <a:t>/</a:t>
            </a:r>
            <a:r>
              <a:rPr lang="ko-KR" altLang="en-US" dirty="0" smtClean="0"/>
              <a:t>심근경색 발생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입원이 필요한 심부전 악화</a:t>
            </a:r>
            <a:r>
              <a:rPr lang="en-US" altLang="ko-KR" dirty="0" smtClean="0"/>
              <a:t>, VT/VF </a:t>
            </a:r>
            <a:r>
              <a:rPr lang="ko-KR" altLang="en-US" dirty="0" smtClean="0"/>
              <a:t>발생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사망</a:t>
            </a:r>
            <a:r>
              <a:rPr lang="en-US" altLang="ko-KR" dirty="0" smtClean="0"/>
              <a:t>. 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320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연구기준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latinLnBrk="0">
              <a:buNone/>
            </a:pPr>
            <a:r>
              <a:rPr lang="ko-KR" altLang="ko-KR" dirty="0"/>
              <a:t>선정기준</a:t>
            </a:r>
            <a:r>
              <a:rPr lang="en-US" altLang="ko-KR" dirty="0"/>
              <a:t>)</a:t>
            </a:r>
            <a:endParaRPr lang="ko-KR" altLang="ko-KR" dirty="0"/>
          </a:p>
          <a:p>
            <a:pPr lvl="1"/>
            <a:r>
              <a:rPr lang="en-US" altLang="ko-KR" dirty="0"/>
              <a:t>20</a:t>
            </a:r>
            <a:r>
              <a:rPr lang="ko-KR" altLang="ko-KR" dirty="0"/>
              <a:t>세 이상</a:t>
            </a:r>
          </a:p>
          <a:p>
            <a:pPr lvl="1" latinLnBrk="0"/>
            <a:r>
              <a:rPr lang="ko-KR" altLang="ko-KR" dirty="0" smtClean="0"/>
              <a:t>지속성</a:t>
            </a:r>
            <a:r>
              <a:rPr lang="en-US" altLang="ko-KR" dirty="0" smtClean="0"/>
              <a:t> </a:t>
            </a:r>
            <a:r>
              <a:rPr lang="en-US" altLang="ko-KR" dirty="0"/>
              <a:t>AF</a:t>
            </a:r>
            <a:r>
              <a:rPr lang="ko-KR" altLang="ko-KR" dirty="0"/>
              <a:t>으로</a:t>
            </a:r>
            <a:r>
              <a:rPr lang="en-US" altLang="ko-KR" dirty="0"/>
              <a:t> DC cardioversion </a:t>
            </a:r>
            <a:r>
              <a:rPr lang="ko-KR" altLang="en-US" dirty="0" smtClean="0"/>
              <a:t>후 정상리듬 돌아온</a:t>
            </a:r>
            <a:r>
              <a:rPr lang="ko-KR" altLang="ko-KR" dirty="0" smtClean="0"/>
              <a:t> 환자</a:t>
            </a:r>
            <a:r>
              <a:rPr lang="en-US" altLang="ko-KR" dirty="0" smtClean="0"/>
              <a:t> (</a:t>
            </a:r>
            <a:r>
              <a:rPr lang="ko-KR" altLang="en-US" dirty="0" smtClean="0"/>
              <a:t>정상리듬 기간은 상관 없음</a:t>
            </a:r>
            <a:r>
              <a:rPr lang="en-US" altLang="ko-KR" dirty="0" smtClean="0"/>
              <a:t>)</a:t>
            </a:r>
            <a:endParaRPr lang="ko-KR" altLang="ko-KR" dirty="0"/>
          </a:p>
          <a:p>
            <a:pPr marL="0" indent="0" latinLnBrk="0">
              <a:buNone/>
            </a:pPr>
            <a:r>
              <a:rPr lang="en-US" altLang="ko-KR" dirty="0"/>
              <a:t> </a:t>
            </a:r>
            <a:endParaRPr lang="ko-KR" altLang="ko-KR" dirty="0"/>
          </a:p>
          <a:p>
            <a:pPr marL="0" indent="0" latinLnBrk="0">
              <a:buNone/>
            </a:pPr>
            <a:r>
              <a:rPr lang="ko-KR" altLang="ko-KR" dirty="0"/>
              <a:t>제외기준</a:t>
            </a:r>
            <a:r>
              <a:rPr lang="en-US" altLang="ko-KR" dirty="0"/>
              <a:t>)</a:t>
            </a:r>
            <a:endParaRPr lang="ko-KR" altLang="ko-KR" dirty="0"/>
          </a:p>
          <a:p>
            <a:pPr lvl="1" latinLnBrk="0"/>
            <a:r>
              <a:rPr lang="en-US" altLang="ko-KR" dirty="0" smtClean="0"/>
              <a:t>Cardioversion </a:t>
            </a:r>
            <a:r>
              <a:rPr lang="ko-KR" altLang="ko-KR" dirty="0"/>
              <a:t>전</a:t>
            </a:r>
            <a:r>
              <a:rPr lang="en-US" altLang="ko-KR" dirty="0"/>
              <a:t> </a:t>
            </a:r>
            <a:r>
              <a:rPr lang="ko-KR" altLang="en-US" dirty="0" smtClean="0"/>
              <a:t>기저 심전도가 없는 경우 </a:t>
            </a:r>
            <a:endParaRPr lang="en-US" altLang="ko-KR" dirty="0" smtClean="0"/>
          </a:p>
          <a:p>
            <a:pPr lvl="1" latinLnBrk="0"/>
            <a:r>
              <a:rPr lang="en-US" altLang="ko-KR" dirty="0" smtClean="0"/>
              <a:t>Cardioversion </a:t>
            </a:r>
            <a:r>
              <a:rPr lang="ko-KR" altLang="ko-KR" dirty="0"/>
              <a:t>후 최소</a:t>
            </a:r>
            <a:r>
              <a:rPr lang="en-US" altLang="ko-KR" dirty="0"/>
              <a:t> 1</a:t>
            </a:r>
            <a:r>
              <a:rPr lang="ko-KR" altLang="ko-KR" dirty="0"/>
              <a:t>년 </a:t>
            </a:r>
            <a:r>
              <a:rPr lang="ko-KR" altLang="ko-KR" dirty="0" smtClean="0"/>
              <a:t>경과 </a:t>
            </a:r>
            <a:r>
              <a:rPr lang="ko-KR" altLang="ko-KR" dirty="0"/>
              <a:t>관찰 기록이 없는 경우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8455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추가 사항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8680" y="1412776"/>
            <a:ext cx="8995320" cy="5073427"/>
          </a:xfrm>
        </p:spPr>
        <p:txBody>
          <a:bodyPr/>
          <a:lstStyle/>
          <a:p>
            <a:r>
              <a:rPr lang="ko-KR" altLang="en-US" dirty="0" smtClean="0"/>
              <a:t>합병증 있는 </a:t>
            </a:r>
            <a:r>
              <a:rPr lang="en-US" altLang="ko-KR" dirty="0" smtClean="0"/>
              <a:t>DC version </a:t>
            </a:r>
            <a:r>
              <a:rPr lang="ko-KR" altLang="en-US" dirty="0" smtClean="0"/>
              <a:t>케이스만 세부 내용을 정리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기존 심전도</a:t>
            </a:r>
            <a:r>
              <a:rPr lang="en-US" altLang="ko-KR" dirty="0" smtClean="0"/>
              <a:t>(</a:t>
            </a:r>
            <a:r>
              <a:rPr lang="ko-KR" altLang="en-US" dirty="0" smtClean="0"/>
              <a:t>병원 첫 </a:t>
            </a:r>
            <a:r>
              <a:rPr lang="ko-KR" altLang="en-US" dirty="0" err="1" smtClean="0"/>
              <a:t>내원</a:t>
            </a:r>
            <a:r>
              <a:rPr lang="ko-KR" altLang="en-US" dirty="0" smtClean="0"/>
              <a:t> 당시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항부정맥</a:t>
            </a:r>
            <a:r>
              <a:rPr lang="ko-KR" altLang="en-US" dirty="0" smtClean="0"/>
              <a:t> 사용하지 않는 상태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AI </a:t>
            </a:r>
            <a:r>
              <a:rPr lang="ko-KR" altLang="en-US" dirty="0" smtClean="0"/>
              <a:t>분석을 위해 초기 심전도를 그림 화일로 수집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320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</TotalTime>
  <Words>281</Words>
  <Application>Microsoft Office PowerPoint</Application>
  <PresentationFormat>화면 슬라이드 쇼(4:3)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DC cardioversion for persistent atrial fibrillation: complication registry </vt:lpstr>
      <vt:lpstr>배경</vt:lpstr>
      <vt:lpstr>확인사항</vt:lpstr>
      <vt:lpstr>연구기준</vt:lpstr>
      <vt:lpstr>추가 사항</vt:lpstr>
    </vt:vector>
  </TitlesOfParts>
  <Company>Haeundae Paik Hospital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MED</dc:creator>
  <cp:lastModifiedBy>user</cp:lastModifiedBy>
  <cp:revision>16</cp:revision>
  <dcterms:created xsi:type="dcterms:W3CDTF">2021-02-25T09:22:56Z</dcterms:created>
  <dcterms:modified xsi:type="dcterms:W3CDTF">2021-03-16T01:20:14Z</dcterms:modified>
</cp:coreProperties>
</file>